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4" r:id="rId9"/>
    <p:sldId id="263" r:id="rId10"/>
    <p:sldId id="266" r:id="rId11"/>
    <p:sldId id="267" r:id="rId12"/>
    <p:sldId id="281" r:id="rId13"/>
    <p:sldId id="269" r:id="rId14"/>
    <p:sldId id="282" r:id="rId15"/>
    <p:sldId id="270" r:id="rId16"/>
    <p:sldId id="271" r:id="rId17"/>
    <p:sldId id="272" r:id="rId18"/>
    <p:sldId id="273" r:id="rId19"/>
    <p:sldId id="284" r:id="rId20"/>
    <p:sldId id="275" r:id="rId21"/>
    <p:sldId id="276" r:id="rId22"/>
    <p:sldId id="277" r:id="rId23"/>
    <p:sldId id="278" r:id="rId24"/>
    <p:sldId id="279" r:id="rId25"/>
    <p:sldId id="283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0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6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4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6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8196-031D-45E8-A48C-B34F7E87906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BB1B-2027-4E66-A97B-9F84EFAD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indicators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indicator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Worldwide Governance </a:t>
            </a:r>
            <a:br>
              <a:rPr lang="en-US" dirty="0" smtClean="0"/>
            </a:br>
            <a:r>
              <a:rPr lang="en-US" dirty="0" smtClean="0"/>
              <a:t>Indicators (</a:t>
            </a:r>
            <a:r>
              <a:rPr lang="en-US" dirty="0" err="1" smtClean="0"/>
              <a:t>WGI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>
                <a:hlinkClick r:id="rId2"/>
              </a:rPr>
              <a:t>www.govindicators.org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Aart</a:t>
            </a:r>
            <a:r>
              <a:rPr lang="en-US" dirty="0" smtClean="0"/>
              <a:t> </a:t>
            </a:r>
            <a:r>
              <a:rPr lang="en-US" dirty="0" err="1" smtClean="0"/>
              <a:t>Kraay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Development Research Group</a:t>
            </a:r>
          </a:p>
          <a:p>
            <a:endParaRPr lang="en-US" dirty="0" smtClean="0"/>
          </a:p>
          <a:p>
            <a:r>
              <a:rPr lang="en-US" dirty="0" smtClean="0"/>
              <a:t>World Bank Youth Summit Workshop</a:t>
            </a:r>
          </a:p>
          <a:p>
            <a:r>
              <a:rPr lang="en-US" dirty="0" smtClean="0"/>
              <a:t>October 7, 2014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</a:t>
            </a:r>
            <a:r>
              <a:rPr lang="en-US" i="1" dirty="0" err="1" smtClean="0"/>
              <a:t>WGI</a:t>
            </a:r>
            <a:r>
              <a:rPr lang="en-US" i="1" dirty="0" smtClean="0"/>
              <a:t> are a research dataset.  The indicators do not reflect the official views of the World Bank, its Executive Directors, or the Countries they represent.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6420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 </a:t>
            </a:r>
            <a:r>
              <a:rPr lang="en-US" dirty="0" err="1" smtClean="0"/>
              <a:t>WGI</a:t>
            </a:r>
            <a:r>
              <a:rPr lang="en-US" dirty="0" smtClean="0"/>
              <a:t> Rule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Is Uganda improving?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0301288" cy="33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81900" y="3401291"/>
            <a:ext cx="76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553200" y="3352800"/>
            <a:ext cx="228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0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“statistically significant” comparisons are possible – both over time and across countries</a:t>
            </a:r>
          </a:p>
          <a:p>
            <a:r>
              <a:rPr lang="en-US" dirty="0" smtClean="0"/>
              <a:t>However is very important to take margins of error into account when comparing governance across countries</a:t>
            </a:r>
          </a:p>
          <a:p>
            <a:r>
              <a:rPr lang="en-US" dirty="0" smtClean="0"/>
              <a:t>Measuring governance is </a:t>
            </a:r>
            <a:r>
              <a:rPr lang="en-US" i="1" dirty="0" smtClean="0"/>
              <a:t>inherently imprecise </a:t>
            </a:r>
            <a:r>
              <a:rPr lang="en-US" dirty="0" smtClean="0"/>
              <a:t>undertaking – uncertainty is present in all governance indicators even if it is not noted/acknowledged explicitly</a:t>
            </a:r>
          </a:p>
        </p:txBody>
      </p:sp>
    </p:spTree>
    <p:extLst>
      <p:ext uri="{BB962C8B-B14F-4D97-AF65-F5344CB8AC3E}">
        <p14:creationId xmlns:p14="http://schemas.microsoft.com/office/powerpoint/2010/main" val="194464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Aggregate Indicators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77928" cy="56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25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Source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2" y="1295400"/>
            <a:ext cx="8971401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3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738" y="-701675"/>
            <a:ext cx="11039476" cy="8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5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 </a:t>
            </a:r>
            <a:r>
              <a:rPr lang="en-US" dirty="0" err="1" smtClean="0"/>
              <a:t>WGI</a:t>
            </a:r>
            <a:r>
              <a:rPr lang="en-US" dirty="0" smtClean="0"/>
              <a:t> Control of Corruption and MCC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Millennium Challenge Corporation gives grant aid based on set of indicator-based eligibility criteria</a:t>
            </a:r>
          </a:p>
          <a:p>
            <a:pPr lvl="1"/>
            <a:r>
              <a:rPr lang="en-US" dirty="0" smtClean="0"/>
              <a:t>Ruling Justly (6 indicators)</a:t>
            </a:r>
          </a:p>
          <a:p>
            <a:pPr lvl="1"/>
            <a:r>
              <a:rPr lang="en-US" dirty="0" smtClean="0"/>
              <a:t>Investing in People (6 indicators)</a:t>
            </a:r>
          </a:p>
          <a:p>
            <a:pPr lvl="1"/>
            <a:r>
              <a:rPr lang="en-US" dirty="0" smtClean="0"/>
              <a:t>Economic Freedom (8 indicators)</a:t>
            </a:r>
          </a:p>
          <a:p>
            <a:pPr lvl="1"/>
            <a:r>
              <a:rPr lang="en-US" dirty="0" smtClean="0"/>
              <a:t>“hard hurdle” on corruption:  country must be in top half of eligible countries in order to receive MCC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FY15</a:t>
            </a:r>
            <a:r>
              <a:rPr lang="en-US" dirty="0" smtClean="0"/>
              <a:t> Potentially-Eligible </a:t>
            </a:r>
            <a:r>
              <a:rPr lang="en-US" dirty="0" err="1" smtClean="0"/>
              <a:t>LICs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328116"/>
            <a:ext cx="7234237" cy="525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7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FY15</a:t>
            </a:r>
            <a:r>
              <a:rPr lang="en-US" dirty="0" smtClean="0"/>
              <a:t> Potentially-Eligible </a:t>
            </a:r>
            <a:r>
              <a:rPr lang="en-US" dirty="0" err="1" smtClean="0"/>
              <a:t>LICs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417907" cy="538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2747666"/>
            <a:ext cx="248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Median = -0.73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6476" y="3201370"/>
            <a:ext cx="355324" cy="6086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76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</a:t>
            </a:r>
            <a:r>
              <a:rPr lang="en-US" dirty="0" smtClean="0"/>
              <a:t>countries like</a:t>
            </a:r>
            <a:r>
              <a:rPr lang="en-US" dirty="0" smtClean="0"/>
              <a:t> </a:t>
            </a:r>
            <a:r>
              <a:rPr lang="en-US" b="1" dirty="0" smtClean="0"/>
              <a:t>Benin</a:t>
            </a:r>
            <a:r>
              <a:rPr lang="en-US" dirty="0" smtClean="0"/>
              <a:t> and </a:t>
            </a:r>
            <a:r>
              <a:rPr lang="en-US" b="1" dirty="0" smtClean="0"/>
              <a:t>Burkina Faso</a:t>
            </a:r>
            <a:r>
              <a:rPr lang="en-US" dirty="0" smtClean="0"/>
              <a:t> fare relative to this criterion? 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should </a:t>
            </a:r>
            <a:r>
              <a:rPr lang="en-US" dirty="0" smtClean="0"/>
              <a:t>threshold </a:t>
            </a:r>
            <a:r>
              <a:rPr lang="en-US" dirty="0" smtClean="0"/>
              <a:t>criteria </a:t>
            </a:r>
            <a:r>
              <a:rPr lang="en-US" dirty="0" smtClean="0"/>
              <a:t>be </a:t>
            </a:r>
            <a:r>
              <a:rPr lang="en-US" dirty="0" smtClean="0"/>
              <a:t>interpreted?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might countries be misclassified using a criteria like this?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should “borderline” countries be treated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would you do differently?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98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Data:  </a:t>
            </a:r>
            <a:br>
              <a:rPr lang="en-US" dirty="0" smtClean="0"/>
            </a:br>
            <a:r>
              <a:rPr lang="en-US" dirty="0" smtClean="0"/>
              <a:t>Control of Corruption 2013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4"/>
            <a:ext cx="9144000" cy="434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6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Aggregate indicators of six broad dimensions of governance</a:t>
            </a:r>
          </a:p>
          <a:p>
            <a:pPr lvl="1"/>
            <a:r>
              <a:rPr lang="en-US" dirty="0" smtClean="0"/>
              <a:t>Voice and Accountability </a:t>
            </a:r>
          </a:p>
          <a:p>
            <a:pPr lvl="1"/>
            <a:r>
              <a:rPr lang="en-US" dirty="0" smtClean="0"/>
              <a:t>Political Stability and Absence of Violence/Terrorism</a:t>
            </a:r>
          </a:p>
          <a:p>
            <a:pPr lvl="1"/>
            <a:r>
              <a:rPr lang="en-US" dirty="0" smtClean="0"/>
              <a:t>Government Effectiveness </a:t>
            </a:r>
          </a:p>
          <a:p>
            <a:pPr lvl="1"/>
            <a:r>
              <a:rPr lang="en-US" dirty="0" smtClean="0"/>
              <a:t>Regulatory Quality </a:t>
            </a:r>
          </a:p>
          <a:p>
            <a:pPr lvl="1"/>
            <a:r>
              <a:rPr lang="en-US" dirty="0" smtClean="0"/>
              <a:t>Rule of Law </a:t>
            </a:r>
          </a:p>
          <a:p>
            <a:pPr lvl="1"/>
            <a:r>
              <a:rPr lang="en-US" dirty="0" smtClean="0"/>
              <a:t>Control of Corruption</a:t>
            </a:r>
          </a:p>
          <a:p>
            <a:r>
              <a:rPr lang="en-US" dirty="0" smtClean="0"/>
              <a:t>Covering 215 countries/territories, 1996-2013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Margins of Error Are Important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543800" cy="548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88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Margins of Error Are Important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543800" cy="548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29100" y="3810000"/>
            <a:ext cx="31242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71600" y="4419600"/>
            <a:ext cx="2857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6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by Probability?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5" y="1219200"/>
            <a:ext cx="7615237" cy="553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14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by Probability?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295400"/>
            <a:ext cx="7279274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20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by Probability?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7407"/>
            <a:ext cx="7386637" cy="53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3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by Probability?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7407"/>
            <a:ext cx="7386637" cy="53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4648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7038" y="2286774"/>
            <a:ext cx="138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Burkina Faso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4343401" y="4724400"/>
            <a:ext cx="685799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5105097" y="2242066"/>
            <a:ext cx="533703" cy="2293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2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more information and to access </a:t>
            </a:r>
            <a:r>
              <a:rPr lang="en-US" dirty="0" err="1" smtClean="0"/>
              <a:t>WGI</a:t>
            </a:r>
            <a:r>
              <a:rPr lang="en-US" dirty="0" smtClean="0"/>
              <a:t> data, visit </a:t>
            </a:r>
            <a:r>
              <a:rPr lang="en-US" dirty="0" err="1" smtClean="0">
                <a:hlinkClick r:id="rId2"/>
              </a:rPr>
              <a:t>www.govindicators.org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9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WGI</a:t>
            </a:r>
            <a:r>
              <a:rPr lang="en-US" dirty="0" smtClean="0"/>
              <a:t> Are Aggregate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Synthesizing information from from 30 different existing data sources</a:t>
            </a:r>
          </a:p>
          <a:p>
            <a:r>
              <a:rPr lang="en-US" dirty="0" smtClean="0"/>
              <a:t>Two main types:</a:t>
            </a:r>
          </a:p>
          <a:p>
            <a:pPr lvl="1"/>
            <a:r>
              <a:rPr lang="en-US" u="sng" dirty="0" smtClean="0"/>
              <a:t>Surveys</a:t>
            </a:r>
            <a:r>
              <a:rPr lang="en-US" dirty="0" smtClean="0"/>
              <a:t> of households and firms, e.g. Gallup World Poll, World Economic Forum enterprise surveys</a:t>
            </a:r>
          </a:p>
          <a:p>
            <a:pPr lvl="1"/>
            <a:r>
              <a:rPr lang="en-US" u="sng" dirty="0" smtClean="0"/>
              <a:t>Expert Assessments</a:t>
            </a:r>
            <a:r>
              <a:rPr lang="en-US" dirty="0" smtClean="0"/>
              <a:t> by (</a:t>
            </a:r>
            <a:r>
              <a:rPr lang="en-US" dirty="0" err="1" smtClean="0"/>
              <a:t>i</a:t>
            </a:r>
            <a:r>
              <a:rPr lang="en-US" dirty="0" smtClean="0"/>
              <a:t>) commercial rating agencies such as </a:t>
            </a:r>
            <a:r>
              <a:rPr lang="en-US" dirty="0" err="1" smtClean="0"/>
              <a:t>EIU</a:t>
            </a:r>
            <a:r>
              <a:rPr lang="en-US" dirty="0" smtClean="0"/>
              <a:t>, Global Insight; (ii) NGOs such as Freedom House, Global Integrity; (iii) public sector agencies such as US State </a:t>
            </a:r>
            <a:r>
              <a:rPr lang="en-US" dirty="0" err="1" smtClean="0"/>
              <a:t>Dept</a:t>
            </a:r>
            <a:r>
              <a:rPr lang="en-US" dirty="0" smtClean="0"/>
              <a:t> Trafficking in Persons, World Bank </a:t>
            </a:r>
            <a:r>
              <a:rPr lang="en-US" dirty="0" err="1" smtClean="0"/>
              <a:t>CPIA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WGI</a:t>
            </a:r>
            <a:r>
              <a:rPr lang="en-US" dirty="0" smtClean="0"/>
              <a:t> Rely on Subjective </a:t>
            </a:r>
            <a:br>
              <a:rPr lang="en-US" dirty="0" smtClean="0"/>
            </a:br>
            <a:r>
              <a:rPr lang="en-US" dirty="0" smtClean="0"/>
              <a:t>Perceptions of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Perceptions matter:</a:t>
            </a:r>
            <a:r>
              <a:rPr lang="en-US" dirty="0" smtClean="0"/>
              <a:t>  people act based on their view of how much they trust government, believe in elections, feel police can help them, etc.</a:t>
            </a:r>
          </a:p>
          <a:p>
            <a:r>
              <a:rPr lang="en-US" u="sng" dirty="0" smtClean="0"/>
              <a:t>Perceptions complement “de jure” data:</a:t>
            </a:r>
            <a:r>
              <a:rPr lang="en-US" dirty="0" smtClean="0"/>
              <a:t> especially when rules on paper are not well-enforced in practice</a:t>
            </a:r>
          </a:p>
          <a:p>
            <a:r>
              <a:rPr lang="en-US" u="sng" dirty="0" smtClean="0"/>
              <a:t>Perceptions are sometimes the only alternative:</a:t>
            </a:r>
            <a:r>
              <a:rPr lang="en-US" dirty="0" smtClean="0"/>
              <a:t>  especially when measuring things that are formally illegal such as corruption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993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different indicators of broader concepts of governance, e.g.</a:t>
            </a:r>
          </a:p>
          <a:p>
            <a:pPr lvl="1"/>
            <a:r>
              <a:rPr lang="en-US" dirty="0" smtClean="0"/>
              <a:t>Trust in police -&gt; RULE OF LAW</a:t>
            </a:r>
          </a:p>
          <a:p>
            <a:pPr lvl="1"/>
            <a:r>
              <a:rPr lang="en-US" dirty="0" smtClean="0"/>
              <a:t>Satisfaction with public services -&gt; GOVERNMENT EFFECTIVENESS</a:t>
            </a:r>
          </a:p>
          <a:p>
            <a:pPr lvl="1"/>
            <a:r>
              <a:rPr lang="en-US" dirty="0" smtClean="0"/>
              <a:t>Trust in elections -&gt; VOICE AND ACCOUNTABILITY</a:t>
            </a:r>
          </a:p>
          <a:p>
            <a:pPr lvl="1"/>
            <a:r>
              <a:rPr lang="en-US" dirty="0" smtClean="0"/>
              <a:t>Personal experience with bribery -&gt; CONTROL OF CORRUPTION</a:t>
            </a:r>
          </a:p>
          <a:p>
            <a:r>
              <a:rPr lang="en-US" dirty="0" smtClean="0"/>
              <a:t>Assign several hundred such variables to six broad dimensions of governance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WGI</a:t>
            </a:r>
            <a:r>
              <a:rPr lang="en-US" dirty="0" smtClean="0"/>
              <a:t> are a (somewhat sophisticated) average of the many different questions within each of six broad topics</a:t>
            </a:r>
          </a:p>
          <a:p>
            <a:pPr lvl="1"/>
            <a:r>
              <a:rPr lang="en-US" dirty="0" smtClean="0"/>
              <a:t>Average gives sense of extent to which sources agree with each other, but…</a:t>
            </a:r>
          </a:p>
          <a:p>
            <a:pPr lvl="1"/>
            <a:r>
              <a:rPr lang="en-US" dirty="0" smtClean="0"/>
              <a:t>Standard errors give sense of extent to which sources disagree with each other</a:t>
            </a:r>
          </a:p>
          <a:p>
            <a:pPr lvl="1"/>
            <a:r>
              <a:rPr lang="en-US" dirty="0" smtClean="0"/>
              <a:t>Latter as important as former for interpretation of governance data!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 </a:t>
            </a:r>
            <a:r>
              <a:rPr lang="en-US" dirty="0" err="1" smtClean="0"/>
              <a:t>WGI</a:t>
            </a:r>
            <a:r>
              <a:rPr lang="en-US" dirty="0" smtClean="0"/>
              <a:t> Rule of Law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0301288" cy="33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5257800"/>
            <a:ext cx="7010400" cy="1096963"/>
          </a:xfrm>
        </p:spPr>
        <p:txBody>
          <a:bodyPr/>
          <a:lstStyle/>
          <a:p>
            <a:r>
              <a:rPr lang="en-US" dirty="0" smtClean="0"/>
              <a:t>Length of bar shows rank among all countries (higher is better)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31644" y="2590800"/>
            <a:ext cx="1250156" cy="2667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6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 </a:t>
            </a:r>
            <a:r>
              <a:rPr lang="en-US" dirty="0" err="1" smtClean="0"/>
              <a:t>WGI</a:t>
            </a:r>
            <a:r>
              <a:rPr lang="en-US" dirty="0" smtClean="0"/>
              <a:t> Rule of Law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0301288" cy="33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5257800"/>
            <a:ext cx="7620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Black </a:t>
            </a:r>
            <a:r>
              <a:rPr lang="en-US" dirty="0" smtClean="0"/>
              <a:t>lines are </a:t>
            </a:r>
            <a:r>
              <a:rPr lang="en-US" dirty="0" smtClean="0"/>
              <a:t>“margins of error” – 90% chance that “true” value lies somewhere in this range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31644" y="2514600"/>
            <a:ext cx="564356" cy="274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31644" y="2542309"/>
            <a:ext cx="2012156" cy="2715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9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 </a:t>
            </a:r>
            <a:r>
              <a:rPr lang="en-US" dirty="0" err="1" smtClean="0"/>
              <a:t>WGI</a:t>
            </a:r>
            <a:r>
              <a:rPr lang="en-US" dirty="0" smtClean="0"/>
              <a:t> Rule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Who’s better in 2008?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0301288" cy="336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0" y="2514600"/>
            <a:ext cx="457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20000" y="2514600"/>
            <a:ext cx="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6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643</Words>
  <Application>Microsoft Office PowerPoint</Application>
  <PresentationFormat>On-screen Show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Worldwide Governance  Indicators (WGI) www.govindicators.org </vt:lpstr>
      <vt:lpstr>Overview</vt:lpstr>
      <vt:lpstr>WGI Are Aggregate Indicators</vt:lpstr>
      <vt:lpstr>WGI Rely on Subjective  Perceptions of Governance</vt:lpstr>
      <vt:lpstr>Aggregation At Work</vt:lpstr>
      <vt:lpstr>Benefits of Aggregation</vt:lpstr>
      <vt:lpstr>Illustration:  WGI Rule of Law</vt:lpstr>
      <vt:lpstr>Illustration:  WGI Rule of Law</vt:lpstr>
      <vt:lpstr>Illustration:  WGI Rule of Law</vt:lpstr>
      <vt:lpstr>Illustration:  WGI Rule of Law</vt:lpstr>
      <vt:lpstr>Not All Bad News</vt:lpstr>
      <vt:lpstr>Aggregate Indicators</vt:lpstr>
      <vt:lpstr>Underlying Source Data</vt:lpstr>
      <vt:lpstr>PowerPoint Presentation</vt:lpstr>
      <vt:lpstr>Case Study:  WGI Control of Corruption and MCC Eligibility</vt:lpstr>
      <vt:lpstr>FY15 Potentially-Eligible LICs</vt:lpstr>
      <vt:lpstr>FY15 Potentially-Eligible LICs</vt:lpstr>
      <vt:lpstr>Questions to Think About</vt:lpstr>
      <vt:lpstr>Basic Data:   Control of Corruption 2013</vt:lpstr>
      <vt:lpstr>Margins of Error Are Important</vt:lpstr>
      <vt:lpstr>Margins of Error Are Important</vt:lpstr>
      <vt:lpstr>Classify by Probability?</vt:lpstr>
      <vt:lpstr>Classify by Probability?</vt:lpstr>
      <vt:lpstr>Classify by Probability?</vt:lpstr>
      <vt:lpstr>Classify by Probability?</vt:lpstr>
      <vt:lpstr>Thank you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Worldwide Governance Indicators (WGI)</dc:title>
  <dc:creator>xxx</dc:creator>
  <cp:lastModifiedBy>xxx</cp:lastModifiedBy>
  <cp:revision>16</cp:revision>
  <dcterms:created xsi:type="dcterms:W3CDTF">2014-10-06T23:24:18Z</dcterms:created>
  <dcterms:modified xsi:type="dcterms:W3CDTF">2014-10-07T17:33:34Z</dcterms:modified>
</cp:coreProperties>
</file>